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9" r:id="rId2"/>
    <p:sldId id="298" r:id="rId3"/>
    <p:sldId id="278" r:id="rId4"/>
    <p:sldId id="300" r:id="rId5"/>
    <p:sldId id="323" r:id="rId6"/>
    <p:sldId id="302" r:id="rId7"/>
    <p:sldId id="303" r:id="rId8"/>
    <p:sldId id="304" r:id="rId9"/>
    <p:sldId id="324" r:id="rId10"/>
    <p:sldId id="306" r:id="rId11"/>
    <p:sldId id="307" r:id="rId12"/>
    <p:sldId id="325" r:id="rId13"/>
    <p:sldId id="309" r:id="rId14"/>
    <p:sldId id="326" r:id="rId15"/>
    <p:sldId id="327" r:id="rId16"/>
    <p:sldId id="328" r:id="rId17"/>
    <p:sldId id="329" r:id="rId18"/>
    <p:sldId id="330" r:id="rId19"/>
    <p:sldId id="315" r:id="rId20"/>
    <p:sldId id="331" r:id="rId21"/>
    <p:sldId id="332" r:id="rId22"/>
    <p:sldId id="333" r:id="rId23"/>
    <p:sldId id="334" r:id="rId24"/>
    <p:sldId id="335" r:id="rId25"/>
    <p:sldId id="337" r:id="rId26"/>
    <p:sldId id="338" r:id="rId27"/>
    <p:sldId id="340" r:id="rId28"/>
    <p:sldId id="342" r:id="rId29"/>
    <p:sldId id="336" r:id="rId30"/>
    <p:sldId id="344" r:id="rId31"/>
    <p:sldId id="351" r:id="rId32"/>
    <p:sldId id="352" r:id="rId33"/>
    <p:sldId id="353" r:id="rId34"/>
    <p:sldId id="354" r:id="rId35"/>
    <p:sldId id="356" r:id="rId36"/>
    <p:sldId id="357" r:id="rId37"/>
    <p:sldId id="359" r:id="rId38"/>
    <p:sldId id="377" r:id="rId39"/>
    <p:sldId id="361" r:id="rId40"/>
    <p:sldId id="378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80" r:id="rId51"/>
    <p:sldId id="376" r:id="rId52"/>
    <p:sldId id="381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1" autoAdjust="0"/>
    <p:restoredTop sz="72926" autoAdjust="0"/>
  </p:normalViewPr>
  <p:slideViewPr>
    <p:cSldViewPr snapToGrid="0">
      <p:cViewPr varScale="1">
        <p:scale>
          <a:sx n="88" d="100"/>
          <a:sy n="88" d="100"/>
        </p:scale>
        <p:origin x="1350" y="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8E4F-8904-49F0-A966-ED8BC304F0DA}" type="datetimeFigureOut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前期の復習 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後期の概要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10</a:t>
            </a:r>
            <a:r>
              <a:rPr kumimoji="1" lang="ja-JP" altLang="en-US" baseline="0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試験の総括 </a:t>
            </a:r>
            <a:r>
              <a:rPr kumimoji="1" lang="en-US" altLang="ja-JP" dirty="0" smtClean="0"/>
              <a:t>10</a:t>
            </a:r>
            <a:r>
              <a:rPr kumimoji="1" lang="ja-JP" altLang="en-US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2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赤 </a:t>
            </a:r>
            <a:r>
              <a:rPr kumimoji="1" lang="en-US" altLang="ja-JP" dirty="0" smtClean="0"/>
              <a:t>(6-2,</a:t>
            </a:r>
            <a:r>
              <a:rPr kumimoji="1" lang="en-US" altLang="ja-JP" baseline="0" dirty="0" smtClean="0"/>
              <a:t> 2-2</a:t>
            </a:r>
            <a:r>
              <a:rPr kumimoji="1" lang="en-US" altLang="ja-JP" dirty="0" smtClean="0"/>
              <a:t>) = (4,0)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(4,0)  ( 1/3, 0   ) (4 )  = (4/3,0)(4,0) = 16/3</a:t>
            </a:r>
          </a:p>
          <a:p>
            <a:r>
              <a:rPr kumimoji="1" lang="en-US" altLang="ja-JP" dirty="0" smtClean="0"/>
              <a:t>         ( 0    ,1/3)  (0)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青</a:t>
            </a:r>
            <a:r>
              <a:rPr kumimoji="1" lang="en-US" altLang="ja-JP" dirty="0" smtClean="0"/>
              <a:t>: (-4,0) (10/3</a:t>
            </a:r>
            <a:r>
              <a:rPr kumimoji="1" lang="en-US" altLang="ja-JP" baseline="0" dirty="0" smtClean="0"/>
              <a:t>   0  ) -4  = 160/3</a:t>
            </a:r>
          </a:p>
          <a:p>
            <a:r>
              <a:rPr kumimoji="1" lang="en-US" altLang="ja-JP" baseline="0" dirty="0" smtClean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2017/6/22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2017/6/22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2017/6/22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Relationship Id="rId1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</a:t>
            </a:r>
            <a:r>
              <a:rPr lang="ja-JP" altLang="en-US" dirty="0" smtClean="0"/>
              <a:t>画像群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クラス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が既に付いた画像群</a:t>
            </a:r>
            <a:endParaRPr lang="en-US" altLang="ja-JP" sz="2000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42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method,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cut,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の彩度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色空間の彩度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182457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2778952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平均彩度と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より、入力画像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</a:t>
            </a:r>
            <a:r>
              <a:rPr lang="ja-JP" altLang="en-US" sz="2400" dirty="0" smtClean="0"/>
              <a:t>射影（配置）し</a:t>
            </a:r>
            <a:r>
              <a:rPr lang="ja-JP" altLang="en-US" sz="2400" dirty="0"/>
              <a:t>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を特徴空間に射影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画像も特徴空間射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が一番近い正解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/>
          <a:lstStyle/>
          <a:p>
            <a:r>
              <a:rPr lang="ja-JP" altLang="en-US" dirty="0" smtClean="0"/>
              <a:t>デジタル</a:t>
            </a:r>
            <a:r>
              <a:rPr lang="ja-JP" altLang="en-US" dirty="0"/>
              <a:t>メディア</a:t>
            </a:r>
            <a:r>
              <a:rPr lang="ja-JP" altLang="en-US" dirty="0" smtClean="0"/>
              <a:t>処理２、</a:t>
            </a:r>
            <a:r>
              <a:rPr lang="en-US" altLang="ja-JP" dirty="0" smtClean="0"/>
              <a:t>2017</a:t>
            </a:r>
            <a:r>
              <a:rPr lang="ja-JP" altLang="en-US" dirty="0" smtClean="0"/>
              <a:t>（前期）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19" y="943276"/>
            <a:ext cx="10982499" cy="5697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                                                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4/20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画素ごとの濃淡変換、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線形フィルタ，非線形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4/27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フーリエ変換，ローパスフィルタ，ハイパスフィルタ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5/11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画像の幾何変換１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	: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 アファイン変換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				</a:t>
            </a:r>
            <a:endParaRPr kumimoji="1"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幾何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変換２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画像の補間，イメージモザイキング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	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5/25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画像領域分割　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領域拡張法，動的輪郭モデル，グラフカット法，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/01   </a:t>
            </a:r>
            <a:r>
              <a:rPr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前半のまとめ 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約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30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と中間試験（約</a:t>
            </a:r>
            <a:r>
              <a:rPr lang="en-US" altLang="ja-JP" sz="1800" b="1" strike="sngStrike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分）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6/08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テンプレートマッチング、コーナー・エッジ検出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6/15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2 	: </a:t>
            </a:r>
            <a:r>
              <a:rPr lang="en-US" altLang="ja-JP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DoG</a:t>
            </a:r>
            <a:r>
              <a:rPr lang="ja-JP" altLang="en-US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SIFT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特徴量、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Hough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/>
              <a:t>7/06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ImageJ</a:t>
            </a:r>
            <a:r>
              <a:rPr lang="ja-JP" altLang="en-US" sz="1800" dirty="0"/>
              <a:t>を使った画像処理</a:t>
            </a:r>
            <a:r>
              <a:rPr lang="en-US" altLang="ja-JP" sz="1800" dirty="0"/>
              <a:t>	</a:t>
            </a:r>
          </a:p>
          <a:p>
            <a:pPr marL="0" indent="0">
              <a:buNone/>
            </a:pPr>
            <a:r>
              <a:rPr lang="en-US" altLang="ja-JP" sz="1800" dirty="0"/>
              <a:t>7/13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Python</a:t>
            </a:r>
            <a:r>
              <a:rPr lang="ja-JP" altLang="en-US" sz="1800" dirty="0"/>
              <a:t>プログラミング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6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有名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空間を分割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する（訓練）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まとめ 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『</a:t>
            </a:r>
            <a:r>
              <a:rPr lang="ja-JP" altLang="en-US" sz="2400" dirty="0" smtClean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 smtClean="0"/>
              <a:t>』</a:t>
            </a:r>
            <a:r>
              <a:rPr lang="ja-JP" altLang="en-US" sz="2400" dirty="0" smtClean="0"/>
              <a:t> </a:t>
            </a:r>
            <a:r>
              <a:rPr lang="en-US" altLang="ja-JP" sz="2400" i="1" dirty="0" smtClean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 </a:t>
            </a: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の入力データから未知の類似した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グループ（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クラスタ）を発見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教師データ（ラベルつき特徴ベクトル）から特徴空間の分割方法を学習し</a:t>
            </a:r>
            <a:r>
              <a:rPr lang="ja-JP" altLang="en-US" sz="2400" dirty="0"/>
              <a:t>，</a:t>
            </a:r>
            <a:r>
              <a:rPr lang="ja-JP" altLang="en-US" sz="2400" dirty="0" smtClean="0"/>
              <a:t>未知データにラベル付けを行なう手法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プロトタイプ法，</a:t>
            </a:r>
            <a:r>
              <a:rPr lang="en-US" altLang="ja-JP" sz="2400" dirty="0" err="1" smtClean="0"/>
              <a:t>kNN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k-Nearest-Neighbor</a:t>
            </a:r>
            <a:r>
              <a:rPr lang="ja-JP" altLang="en-US" sz="2400" dirty="0" smtClean="0"/>
              <a:t>法），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Support Vector </a:t>
            </a:r>
            <a:r>
              <a:rPr lang="en-US" altLang="ja-JP" sz="2400" dirty="0" err="1" smtClean="0"/>
              <a:t>Macine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RM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Random Forest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各クラスを代表する点を選択（作成）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 smtClean="0"/>
              <a:t>代表的なデータをプロトタイプにする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クラス内データの平均値をプロトタイプにする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sz="2400" dirty="0" smtClean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 smtClean="0"/>
                  <a:t>プロトタイプまでの距離で識別するのは</a:t>
                </a:r>
                <a:r>
                  <a:rPr lang="en-US" altLang="ja-JP" sz="2400" dirty="0" smtClean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で</a:t>
                </a:r>
                <a:r>
                  <a:rPr lang="ja-JP" altLang="en-US" sz="2400" dirty="0"/>
                  <a:t>も</a:t>
                </a:r>
                <a:r>
                  <a:rPr lang="ja-JP" altLang="en-US" sz="2400" dirty="0" smtClean="0"/>
                  <a:t>明らかに分布の形が異なるクラス同士をユークリッド距離で比較していいの？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ja-JP" altLang="en-US" sz="2400" dirty="0" smtClean="0"/>
                  <a:t>右図におい</a:t>
                </a:r>
                <a:r>
                  <a:rPr lang="ja-JP" altLang="en-US" sz="2400" dirty="0"/>
                  <a:t>て</a:t>
                </a:r>
                <a:r>
                  <a:rPr lang="en-US" altLang="ja-JP" sz="2400" dirty="0" smtClean="0"/>
                  <a:t>…</a:t>
                </a:r>
              </a:p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 smtClean="0"/>
                  <a:t>N</a:t>
                </a:r>
                <a:r>
                  <a:rPr kumimoji="1" lang="ja-JP" altLang="en-US" sz="2000" dirty="0" smtClean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 smtClean="0"/>
                  <a:t> </a:t>
                </a:r>
                <a:r>
                  <a:rPr lang="ja-JP" altLang="en-US" sz="2000" dirty="0" smtClean="0"/>
                  <a:t>の平均と分散共分散行列は</a:t>
                </a:r>
                <a:r>
                  <a:rPr lang="en-US" altLang="ja-JP" sz="2000" dirty="0" smtClean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 smtClean="0"/>
                  <a:t>	    </a:t>
                </a:r>
                <a:r>
                  <a:rPr kumimoji="1" lang="ja-JP" altLang="en-US" sz="2000" dirty="0" smtClean="0"/>
                  <a:t>平均 </a:t>
                </a:r>
                <a:r>
                  <a:rPr kumimoji="1"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 smtClean="0"/>
                  <a:t>分散共分散</a:t>
                </a:r>
                <a:r>
                  <a:rPr lang="ja-JP" altLang="en-US" sz="2000" dirty="0"/>
                  <a:t>行列</a:t>
                </a:r>
                <a:r>
                  <a:rPr lang="ja-JP" altLang="en-US" sz="2000" dirty="0" smtClean="0"/>
                  <a:t>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 smtClean="0"/>
                  <a:t>のユークリッド距離 </a:t>
                </a:r>
                <a:r>
                  <a:rPr kumimoji="1" lang="en-US" altLang="ja-JP" sz="2000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 smtClean="0"/>
                  <a:t>のマハラノビス距離 </a:t>
                </a:r>
                <a:r>
                  <a:rPr lang="en-US" altLang="ja-JP" sz="2000" dirty="0" smtClean="0"/>
                  <a:t>: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439788"/>
            <a:ext cx="4659086" cy="368408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 smtClean="0"/>
              </a:p>
              <a:p>
                <a:endParaRPr lang="en-US" altLang="ja-JP" sz="2000" dirty="0" smtClean="0"/>
              </a:p>
              <a:p>
                <a:r>
                  <a:rPr kumimoji="1" lang="ja-JP" altLang="en-US" sz="2000" dirty="0" smtClean="0"/>
                  <a:t>マハラノビス距離を用いた</a:t>
                </a:r>
                <a:r>
                  <a:rPr kumimoji="1" lang="ja-JP" altLang="en-US" sz="2000" dirty="0"/>
                  <a:t>場合</a:t>
                </a:r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555577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</a:t>
            </a:r>
            <a:r>
              <a:rPr lang="ja-JP" altLang="en-US" dirty="0" smtClean="0"/>
              <a:t>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 smtClean="0"/>
              <a:t>kNN</a:t>
            </a:r>
            <a:r>
              <a:rPr lang="en-US" altLang="ja-JP" dirty="0" smtClean="0"/>
              <a:t>(k-Nearest Neighbor</a:t>
            </a:r>
            <a:r>
              <a:rPr lang="ja-JP" altLang="en-US" dirty="0" smtClean="0"/>
              <a:t>法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特徴空間において，未知データとの距離が最も近い</a:t>
            </a:r>
            <a:r>
              <a:rPr kumimoji="1" lang="en-US" altLang="ja-JP" sz="2400" dirty="0" smtClean="0"/>
              <a:t>k</a:t>
            </a:r>
            <a:r>
              <a:rPr kumimoji="1" lang="ja-JP" altLang="en-US" sz="2400" dirty="0" smtClean="0"/>
              <a:t>個の教師データを検索し，その点の多数決でラベルを決定する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特徴空間の次元が低く教師データの量が十分多いときには高い精度が得られる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全</a:t>
            </a:r>
            <a:r>
              <a:rPr lang="ja-JP" altLang="en-US" sz="2400" dirty="0" smtClean="0"/>
              <a:t>教師</a:t>
            </a:r>
            <a:r>
              <a:rPr lang="ja-JP" altLang="en-US" sz="2400" dirty="0"/>
              <a:t>データ</a:t>
            </a:r>
            <a:r>
              <a:rPr lang="ja-JP" altLang="en-US" sz="2400" dirty="0" smtClean="0"/>
              <a:t>を保持するので</a:t>
            </a:r>
            <a:r>
              <a:rPr kumimoji="1" lang="ja-JP" altLang="en-US" sz="2400" dirty="0" smtClean="0"/>
              <a:t>メモリ</a:t>
            </a:r>
            <a:r>
              <a:rPr lang="ja-JP" altLang="en-US" sz="2400" dirty="0" smtClean="0"/>
              <a:t>消費が大きい</a:t>
            </a:r>
            <a:endParaRPr lang="en-US" altLang="ja-JP" sz="2400" dirty="0" smtClean="0"/>
          </a:p>
          <a:p>
            <a:r>
              <a:rPr kumimoji="1" lang="ja-JP" altLang="en-US" sz="2400" dirty="0"/>
              <a:t>素朴</a:t>
            </a:r>
            <a:r>
              <a:rPr kumimoji="1" lang="ja-JP" altLang="en-US" sz="2400" dirty="0" smtClean="0"/>
              <a:t>な実装をすると計算量も大きくなる</a:t>
            </a:r>
            <a:endParaRPr kumimoji="1"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パターン認識概論</a:t>
            </a:r>
            <a:endParaRPr lang="en-US" altLang="ja-JP" dirty="0" smtClean="0"/>
          </a:p>
          <a:p>
            <a:r>
              <a:rPr lang="ja-JP" altLang="en-US" dirty="0" smtClean="0"/>
              <a:t>特徴抽出</a:t>
            </a:r>
            <a:endParaRPr lang="en-US" altLang="ja-JP" dirty="0" smtClean="0"/>
          </a:p>
          <a:p>
            <a:r>
              <a:rPr lang="ja-JP" altLang="en-US" dirty="0" smtClean="0"/>
              <a:t>識別器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kNN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サポートベクターマシン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Random forests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en-US" altLang="ja-JP" dirty="0" err="1"/>
              <a:t>k</a:t>
            </a:r>
            <a:r>
              <a:rPr kumimoji="1" lang="en-US" altLang="ja-JP" dirty="0" err="1" smtClean="0"/>
              <a:t>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分木構造により空間を分割し，高速な近傍探索を可能にする</a:t>
            </a:r>
            <a:endParaRPr kumimoji="1" lang="en-US" altLang="ja-JP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近傍探索の計算複雑度は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平均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最悪ケース</a:t>
            </a:r>
            <a:r>
              <a:rPr lang="ja-JP" altLang="en-US" dirty="0"/>
              <a:t>　 </a:t>
            </a:r>
            <a:r>
              <a:rPr lang="en-US" altLang="ja-JP" dirty="0" smtClean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784726"/>
            <a:ext cx="11708780" cy="1501774"/>
          </a:xfrm>
        </p:spPr>
        <p:txBody>
          <a:bodyPr>
            <a:normAutofit/>
          </a:bodyPr>
          <a:lstStyle/>
          <a:p>
            <a:pPr algn="r"/>
            <a:r>
              <a:rPr lang="en-US" altLang="ja-JP" sz="4000" dirty="0" smtClean="0"/>
              <a:t>Decision tree </a:t>
            </a:r>
            <a:r>
              <a:rPr lang="ja-JP" altLang="en-US" sz="4000" dirty="0" smtClean="0"/>
              <a:t>と </a:t>
            </a:r>
            <a:r>
              <a:rPr lang="en-US" altLang="ja-JP" sz="4000" dirty="0" smtClean="0"/>
              <a:t>Random forests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2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円/楕円 150"/>
              <p:cNvSpPr/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&gt;0.6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円/楕円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blipFill rotWithShape="0">
                <a:blip r:embed="rId5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円/楕円 151"/>
              <p:cNvSpPr/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&gt;0.5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円/楕円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円/楕円 153"/>
              <p:cNvSpPr/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&gt;0.7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円/楕円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コネクタ 155"/>
          <p:cNvCxnSpPr/>
          <p:nvPr/>
        </p:nvCxnSpPr>
        <p:spPr>
          <a:xfrm flipV="1">
            <a:off x="9348198" y="4181475"/>
            <a:ext cx="0" cy="22764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 flipH="1" flipV="1">
            <a:off x="7756100" y="5467205"/>
            <a:ext cx="15455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 flipH="1">
            <a:off x="9370533" y="5160553"/>
            <a:ext cx="134802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stCxn id="151" idx="3"/>
            <a:endCxn id="152" idx="0"/>
          </p:cNvCxnSpPr>
          <p:nvPr/>
        </p:nvCxnSpPr>
        <p:spPr>
          <a:xfrm flipH="1">
            <a:off x="8621224" y="1474334"/>
            <a:ext cx="482511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stCxn id="151" idx="5"/>
            <a:endCxn id="154" idx="0"/>
          </p:cNvCxnSpPr>
          <p:nvPr/>
        </p:nvCxnSpPr>
        <p:spPr>
          <a:xfrm>
            <a:off x="9974500" y="1474334"/>
            <a:ext cx="482512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stCxn id="152" idx="3"/>
          </p:cNvCxnSpPr>
          <p:nvPr/>
        </p:nvCxnSpPr>
        <p:spPr>
          <a:xfrm flipH="1">
            <a:off x="8121693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834076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3" name="円/楕円 172"/>
          <p:cNvSpPr/>
          <p:nvPr/>
        </p:nvSpPr>
        <p:spPr>
          <a:xfrm>
            <a:off x="7772668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74" name="円/楕円 173"/>
          <p:cNvSpPr/>
          <p:nvPr/>
        </p:nvSpPr>
        <p:spPr>
          <a:xfrm>
            <a:off x="8755631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6" name="直線コネクタ 175"/>
          <p:cNvCxnSpPr>
            <a:stCxn id="152" idx="5"/>
            <a:endCxn id="174" idx="0"/>
          </p:cNvCxnSpPr>
          <p:nvPr/>
        </p:nvCxnSpPr>
        <p:spPr>
          <a:xfrm>
            <a:off x="9056606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/>
          <p:cNvSpPr txBox="1"/>
          <p:nvPr/>
        </p:nvSpPr>
        <p:spPr>
          <a:xfrm>
            <a:off x="7633214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8540648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83" name="直線コネクタ 182"/>
          <p:cNvCxnSpPr/>
          <p:nvPr/>
        </p:nvCxnSpPr>
        <p:spPr>
          <a:xfrm flipH="1">
            <a:off x="9957481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円/楕円 183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5" name="円/楕円 184"/>
          <p:cNvSpPr/>
          <p:nvPr/>
        </p:nvSpPr>
        <p:spPr>
          <a:xfrm>
            <a:off x="10591419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/>
          <p:cNvCxnSpPr>
            <a:endCxn id="185" idx="0"/>
          </p:cNvCxnSpPr>
          <p:nvPr/>
        </p:nvCxnSpPr>
        <p:spPr>
          <a:xfrm>
            <a:off x="10892394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9469002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10376436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8593546" cy="3049022"/>
            <a:chOff x="297730" y="3137477"/>
            <a:chExt cx="8593546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5327309" y="4196891"/>
              <a:ext cx="1412065" cy="648000"/>
              <a:chOff x="5375800" y="4633309"/>
              <a:chExt cx="1412065" cy="64800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 bwMode="auto">
              <a:xfrm>
                <a:off x="5873265" y="4633309"/>
                <a:ext cx="42545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255" y="4633309"/>
                <a:ext cx="4076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8" r="5293"/>
              <a:stretch/>
            </p:blipFill>
            <p:spPr bwMode="auto">
              <a:xfrm>
                <a:off x="5375800" y="4633309"/>
                <a:ext cx="4159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0" name="グループ化 9"/>
            <p:cNvGrpSpPr/>
            <p:nvPr/>
          </p:nvGrpSpPr>
          <p:grpSpPr>
            <a:xfrm>
              <a:off x="5330534" y="5146428"/>
              <a:ext cx="1409701" cy="648000"/>
              <a:chOff x="5379025" y="5026933"/>
              <a:chExt cx="1409701" cy="64800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4" r="9800"/>
              <a:stretch/>
            </p:blipFill>
            <p:spPr bwMode="auto">
              <a:xfrm>
                <a:off x="6369626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4" r="8992"/>
              <a:stretch/>
            </p:blipFill>
            <p:spPr bwMode="auto">
              <a:xfrm>
                <a:off x="5879088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13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6" r="11806"/>
              <a:stretch/>
            </p:blipFill>
            <p:spPr bwMode="auto">
              <a:xfrm>
                <a:off x="5379025" y="5026933"/>
                <a:ext cx="4286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8" name="グループ化 7"/>
            <p:cNvGrpSpPr/>
            <p:nvPr/>
          </p:nvGrpSpPr>
          <p:grpSpPr>
            <a:xfrm>
              <a:off x="7472049" y="4198623"/>
              <a:ext cx="1419227" cy="648000"/>
              <a:chOff x="7437413" y="4635041"/>
              <a:chExt cx="1419227" cy="648000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917"/>
              <a:stretch/>
            </p:blipFill>
            <p:spPr bwMode="auto">
              <a:xfrm>
                <a:off x="7437413" y="4635041"/>
                <a:ext cx="421577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 r="8680"/>
              <a:stretch/>
            </p:blipFill>
            <p:spPr bwMode="auto">
              <a:xfrm>
                <a:off x="7933952" y="4635041"/>
                <a:ext cx="41910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1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9"/>
              <a:stretch/>
            </p:blipFill>
            <p:spPr bwMode="auto">
              <a:xfrm>
                <a:off x="8440230" y="4635041"/>
                <a:ext cx="4164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7472049" y="5146428"/>
              <a:ext cx="1419227" cy="648000"/>
              <a:chOff x="7437413" y="4987101"/>
              <a:chExt cx="1419227" cy="648000"/>
            </a:xfrm>
          </p:grpSpPr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27"/>
              <a:stretch/>
            </p:blipFill>
            <p:spPr bwMode="auto">
              <a:xfrm>
                <a:off x="7932714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5" r="5039"/>
              <a:stretch/>
            </p:blipFill>
            <p:spPr bwMode="auto">
              <a:xfrm>
                <a:off x="7437413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1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4" r="8064"/>
              <a:stretch/>
            </p:blipFill>
            <p:spPr bwMode="auto">
              <a:xfrm>
                <a:off x="8428014" y="4987101"/>
                <a:ext cx="428626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 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2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4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 smtClean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9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12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18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2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4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15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3100688"/>
            <a:ext cx="8013700" cy="37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sz="2800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Computer vision)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文字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Optical character recognition)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  	Bioinformatics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Biometrics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集団学習 </a:t>
            </a:r>
            <a:r>
              <a:rPr lang="en-US" altLang="ja-JP" sz="3600" dirty="0" smtClean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弱識別器を多数組み合わせて強識別器を実現する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弱識別器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精度の低い識別器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強識別器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精度の高い識別器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ja-JP" altLang="en-US" sz="2400" b="1" dirty="0" smtClean="0"/>
              <a:t>決定木 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 </a:t>
            </a:r>
            <a:r>
              <a:rPr lang="ja-JP" altLang="en-US" sz="2400" b="1" dirty="0" smtClean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(</a:t>
            </a:r>
            <a:r>
              <a:rPr lang="en-US" altLang="ja-JP" sz="2400" b="1" dirty="0" smtClean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が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時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コネクタ 99"/>
          <p:cNvCxnSpPr/>
          <p:nvPr/>
        </p:nvCxnSpPr>
        <p:spPr>
          <a:xfrm>
            <a:off x="7861465" y="2318076"/>
            <a:ext cx="1290213" cy="35008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>
            <a:off x="8395855" y="2320763"/>
            <a:ext cx="1289223" cy="349814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特徴空間が超平面（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次元なら直線）で分離可能なとき・・・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超平面と最も近いデータ点との距離が最大となるような超平面を選択する</a:t>
            </a:r>
            <a:endParaRPr lang="en-US" altLang="ja-JP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これをマージン最大化という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最近傍点をサポートベクトルという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超平面の方程式だけを記録すればよいのでメモリ消費が少ない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線形分離不可能な場合 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 smtClean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カーネルトリック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詳細</a:t>
            </a:r>
            <a:r>
              <a:rPr lang="ja-JP" altLang="en-US" sz="2000" dirty="0" smtClean="0"/>
              <a:t>はパターン認識の講義へ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8122722" y="2303308"/>
            <a:ext cx="1291279" cy="3503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8517730" y="3262313"/>
            <a:ext cx="228601" cy="8334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/>
          <p:cNvSpPr/>
          <p:nvPr/>
        </p:nvSpPr>
        <p:spPr>
          <a:xfrm>
            <a:off x="8446039" y="30157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384257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識別器 </a:t>
            </a:r>
            <a:r>
              <a:rPr lang="en-US" altLang="ja-JP" dirty="0" smtClean="0"/>
              <a:t>: </a:t>
            </a:r>
            <a:r>
              <a:rPr lang="ja-JP" altLang="en-US" dirty="0" smtClean="0"/>
              <a:t>教師データに基づき特徴空間を分割することで，未知データへのラベル付けを行なう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特に</a:t>
            </a:r>
            <a:r>
              <a:rPr kumimoji="1" lang="ja-JP" altLang="en-US" dirty="0" smtClean="0"/>
              <a:t>有名な下の識別器を紹介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K Nearest Neighbor</a:t>
            </a:r>
          </a:p>
          <a:p>
            <a:pPr lvl="1"/>
            <a:r>
              <a:rPr lang="en-US" altLang="ja-JP" dirty="0" smtClean="0"/>
              <a:t>Random Forests</a:t>
            </a:r>
          </a:p>
          <a:p>
            <a:pPr lvl="1"/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音声認識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 smtClean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文字認識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Windows IME pad</a:t>
            </a:r>
          </a:p>
          <a:p>
            <a:pPr marL="0" indent="0">
              <a:buNone/>
            </a:pPr>
            <a:r>
              <a:rPr lang="ja-JP" altLang="en-US" dirty="0" smtClean="0"/>
              <a:t>読めない漢字</a:t>
            </a:r>
            <a:r>
              <a:rPr lang="ja-JP" altLang="en-US" dirty="0"/>
              <a:t>の手書きにより検索</a:t>
            </a:r>
            <a:r>
              <a:rPr lang="ja-JP" altLang="en-US" dirty="0" smtClean="0"/>
              <a:t>を支援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 smtClean="0"/>
              <a:t>指紋</a:t>
            </a:r>
            <a:r>
              <a:rPr kumimoji="1" lang="ja-JP" altLang="en-US" sz="3200" dirty="0" smtClean="0"/>
              <a:t>認証</a:t>
            </a:r>
            <a:endParaRPr kumimoji="1" lang="en-US" altLang="ja-JP" sz="3200" dirty="0" smtClean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10875</TotalTime>
  <Words>2833</Words>
  <Application>Microsoft Office PowerPoint</Application>
  <PresentationFormat>ワイド画面</PresentationFormat>
  <Paragraphs>852</Paragraphs>
  <Slides>52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9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デジタルメディア処理2</vt:lpstr>
      <vt:lpstr>デジタルメディア処理２、2017（前期）</vt:lpstr>
      <vt:lpstr>Contents</vt:lpstr>
      <vt:lpstr>パターン認識</vt:lpstr>
      <vt:lpstr>パターン認識</vt:lpstr>
      <vt:lpstr>身近な応用例 - 音声認識</vt:lpstr>
      <vt:lpstr>身近な応用例 – 文字認識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Decision tree と Random forests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識別器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335</cp:revision>
  <dcterms:created xsi:type="dcterms:W3CDTF">2017-01-19T02:23:36Z</dcterms:created>
  <dcterms:modified xsi:type="dcterms:W3CDTF">2017-06-22T01:01:50Z</dcterms:modified>
</cp:coreProperties>
</file>